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83" r:id="rId2"/>
    <p:sldId id="545" r:id="rId3"/>
    <p:sldId id="524" r:id="rId4"/>
    <p:sldId id="525" r:id="rId5"/>
    <p:sldId id="526" r:id="rId6"/>
    <p:sldId id="527" r:id="rId7"/>
    <p:sldId id="528" r:id="rId8"/>
    <p:sldId id="530" r:id="rId9"/>
    <p:sldId id="531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33" r:id="rId20"/>
    <p:sldId id="544" r:id="rId21"/>
    <p:sldId id="488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an" initials="kj" lastIdx="1" clrIdx="0"/>
  <p:cmAuthor id="2" name="David G" initials="D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4A7"/>
    <a:srgbClr val="1F4E79"/>
    <a:srgbClr val="064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5573A-EDFC-41E3-801E-766F258A0AEC}" v="64" dt="2024-09-23T11:08:50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34" autoAdjust="0"/>
  </p:normalViewPr>
  <p:slideViewPr>
    <p:cSldViewPr snapToGrid="0">
      <p:cViewPr varScale="1">
        <p:scale>
          <a:sx n="100" d="100"/>
          <a:sy n="100" d="100"/>
        </p:scale>
        <p:origin x="34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3CE85-31A8-4355-B449-3DF66C7BB889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5FB22-9CDA-48F6-93CA-7416A93D3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4B53-D0F9-9BBF-4A63-808B2819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75C325-BA4D-BC22-0419-17D73E62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F4BAB6-2EC8-C799-B278-8A5592F8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49477-F1FD-0362-A56E-BB0A213F4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5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3C217-F171-3901-5DEB-5B2CA3C0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8AD8C8-49C1-A590-63E6-944DE5CA1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8BC193-3F7F-EC7F-B910-17295F97F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BD400-45E7-46AA-5C52-933BF2A7E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38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CBBC-A4D4-44E6-2CF1-16718A75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E60CED-A355-3DB3-D3C8-18907178D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1521F9-59AB-69E5-B201-9D0DFA924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3E9265-5C3B-D74A-935E-91687ED71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B758-8BE3-0CFA-D8B4-2B85E643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C84919-2AB3-684C-AC35-06B40498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5BF694-FDE7-6961-E118-374817612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978BCB-E639-4CB0-DA9F-839F661F1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95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A9A50-30AD-775F-67F7-44816571D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D3E24D-7F57-AA69-FAC6-B1BC5EA2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BE0D97-CF14-F4D4-5EDD-97A2BA01D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64A27-74A1-4CC6-0C31-E78CA4B95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7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1939B-6254-D768-CE28-4EA42955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3029DC-4B5D-6509-36FA-E5CF4532C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774E0D-25C2-BC06-F38F-4C0723578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42E3F6-D774-16A7-390B-319A9700D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3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3A39C-EE31-D3D5-1ACA-5ACE8549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EBC0F7-FB2D-C449-E725-EF36B57B9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D2B586-981B-FBC9-4712-8567F0895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447445-F618-18A3-47E8-4127BAE29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8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0DAD8-A81A-AC31-EF85-A7B64F6F4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E9147A-67F7-66A5-9D16-62EDD686B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D8F4F3-9814-33DF-030A-32B93458A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B442F-85C6-7623-4112-F9F4D4C2E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16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73E11-E101-2927-ED5A-63ED2D45B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9A0449-2A34-C521-AD71-42B59AF00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AD0AC-F39D-813B-FD97-055DB2249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8EB37A-4EF8-C079-F2EB-275C6A05B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8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55B8-2B95-63F0-70C7-EB6041B3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CA5A13-34D5-ED50-31D6-D01D57E82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01CE73-CFD1-DE46-B9B1-0337B00D3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51466B-7C74-234A-5B9B-C6BED5FC0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3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9FCB2-9A08-45A2-2C84-AF9D2AE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B8C9A-1CBD-1F13-605F-47ABD8B23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6CED9A-85DD-2698-6C56-61E836C9B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76699-3633-C1F3-24EE-AB6EF47F2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67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6DE4-BFC6-048C-36E9-A0650780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63DF93-DD45-B9E6-1FA4-F2AD2861B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43A336-72DD-44FE-D56F-330D82F23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EC401A-24A4-3DB7-D947-FE0C5EEC6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65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48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92A57-8657-D006-3E44-38E37BDB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3AE3E8-94E8-9734-76C8-01066F85D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E1C543-C92D-A8EE-63D7-A085E5201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7BC23D-0E8E-5649-4ACB-3E17F973C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2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B487-786F-A017-8809-47A09F98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5514E8-F6F4-6BFB-7364-42392F1A7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9FB10D-80FA-75A8-921A-BBC287765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15E06-3441-598C-FD62-3F2D0048E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6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BA88B-40D1-D554-ECA3-9FD3A760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B7F0E-4F81-149E-FAA5-2C2408AA8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F432B6-CF8E-500F-687A-886913875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1A9C13-26D2-A208-442B-4316D2075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6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B280-3DA4-B5D4-EF80-A56998F5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48414F-7925-071E-8275-1A217612A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35DAB4-D026-72CA-D503-52B05E9B9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97B972-26DF-6B99-8D8A-634CAE39E9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7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C0333-CF10-55BA-DCB6-7973B406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43A543-8929-8221-C38A-5BFAC0D44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E4E111-0C95-457B-9E72-20E89150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C53EA9-155C-F89D-BAB0-EC89535E3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5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99D8-6C3E-F04D-0D7D-80A54F712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B1D3A0-4D5F-5B46-6F5D-853E4EFE4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A9AC51-469D-BBCC-AC0A-3B335CC33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5AAFE-A405-6870-D131-B00B1DA91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78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51180" y="291470"/>
            <a:ext cx="1393200" cy="1391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597071" y="6584954"/>
            <a:ext cx="41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jelly version 1.4.1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1" name="PA-淘宝网chenying0907出品 4"/>
          <p:cNvSpPr txBox="1"/>
          <p:nvPr userDrawn="1">
            <p:custDataLst>
              <p:tags r:id="rId1"/>
            </p:custDataLst>
          </p:nvPr>
        </p:nvSpPr>
        <p:spPr>
          <a:xfrm>
            <a:off x="1181735" y="310515"/>
            <a:ext cx="668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68384" y="6582975"/>
            <a:ext cx="4227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jelly version 1.4.1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82259" y="295216"/>
            <a:ext cx="10515600" cy="669121"/>
          </a:xfrm>
        </p:spPr>
        <p:txBody>
          <a:bodyPr/>
          <a:lstStyle>
            <a:lvl1pPr>
              <a:defRPr lang="zh-CN" altLang="en-US" sz="3200" b="1" kern="1200" dirty="0" smtClean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905016" y="6582975"/>
            <a:ext cx="41910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jelly version 1.4.5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82259" y="295216"/>
            <a:ext cx="10515600" cy="669121"/>
          </a:xfrm>
        </p:spPr>
        <p:txBody>
          <a:bodyPr/>
          <a:lstStyle>
            <a:lvl1pPr>
              <a:defRPr lang="zh-CN" altLang="en-US" sz="3200" b="1" kern="1200" dirty="0" smtClean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3469005" y="1322050"/>
            <a:ext cx="8045974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99379" y="1321244"/>
            <a:ext cx="2604881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108710" y="1397212"/>
            <a:ext cx="2385753" cy="527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983934" y="1401224"/>
            <a:ext cx="6788727" cy="527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5"/>
          <p:cNvSpPr>
            <a:spLocks noGrp="1"/>
          </p:cNvSpPr>
          <p:nvPr>
            <p:ph sz="quarter" idx="17"/>
          </p:nvPr>
        </p:nvSpPr>
        <p:spPr>
          <a:xfrm>
            <a:off x="1000125" y="2091269"/>
            <a:ext cx="10429875" cy="4146550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 b="1"/>
            </a:lvl1pPr>
            <a:lvl2pPr marL="914400" indent="-457200">
              <a:lnSpc>
                <a:spcPct val="100000"/>
              </a:lnSpc>
              <a:buFont typeface="+mj-ea"/>
              <a:buAutoNum type="circleNumDbPlain"/>
              <a:defRPr sz="2800" b="1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905016" y="6582975"/>
            <a:ext cx="41910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jelly version 1.4.5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82259" y="295216"/>
            <a:ext cx="10515600" cy="669121"/>
          </a:xfrm>
        </p:spPr>
        <p:txBody>
          <a:bodyPr/>
          <a:lstStyle>
            <a:lvl1pPr>
              <a:defRPr lang="zh-CN" altLang="en-US" sz="3200" b="1" kern="1200" dirty="0" smtClean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3469005" y="1322050"/>
            <a:ext cx="8045974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99379" y="1321244"/>
            <a:ext cx="2604881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108710" y="1397212"/>
            <a:ext cx="2385753" cy="527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983934" y="1401224"/>
            <a:ext cx="6788727" cy="527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68384" y="6582975"/>
            <a:ext cx="4227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jelly version 1.4.1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82259" y="295216"/>
            <a:ext cx="10515600" cy="669121"/>
          </a:xfrm>
        </p:spPr>
        <p:txBody>
          <a:bodyPr/>
          <a:lstStyle>
            <a:lvl1pPr>
              <a:defRPr lang="zh-CN" altLang="en-US" sz="3200" b="1" kern="1200" dirty="0" smtClean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3469005" y="1322050"/>
            <a:ext cx="8045974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99379" y="1321244"/>
            <a:ext cx="2604881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108710" y="1397212"/>
            <a:ext cx="2385753" cy="527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983934" y="1401224"/>
            <a:ext cx="6788727" cy="527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  <p:sp>
        <p:nvSpPr>
          <p:cNvPr id="2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1000125" y="2209784"/>
            <a:ext cx="10429875" cy="41275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>
              <a:buFont typeface="Wingdings" panose="05000000000000000000" pitchFamily="2" charset="2"/>
              <a:buChar char="l"/>
              <a:defRPr lang="zh-CN" altLang="en-US" sz="2800" b="1" kern="1200" dirty="0" smtClean="0">
                <a:solidFill>
                  <a:schemeClr val="dk1"/>
                </a:solidFill>
                <a:latin typeface="+mn-ea"/>
                <a:ea typeface="+mn-ea"/>
                <a:cs typeface="+mn-cs"/>
              </a:defRPr>
            </a:lvl1pPr>
            <a:lvl2pPr marL="914400" indent="-457200">
              <a:lnSpc>
                <a:spcPct val="150000"/>
              </a:lnSpc>
              <a:buFont typeface="+mj-ea"/>
              <a:buAutoNum type="circleNumDbPlain"/>
              <a:defRPr b="1"/>
            </a:lvl2pPr>
          </a:lstStyle>
          <a:p>
            <a:pPr marL="285750" lvl="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/>
          <p:cNvSpPr>
            <a:spLocks noGrp="1"/>
          </p:cNvSpPr>
          <p:nvPr>
            <p:ph sz="quarter" idx="17"/>
          </p:nvPr>
        </p:nvSpPr>
        <p:spPr>
          <a:xfrm>
            <a:off x="1000125" y="2209800"/>
            <a:ext cx="10429875" cy="4146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  <a:defRPr b="1"/>
            </a:lvl1pPr>
            <a:lvl2pPr marL="914400" indent="-457200">
              <a:lnSpc>
                <a:spcPct val="100000"/>
              </a:lnSpc>
              <a:buFont typeface="+mj-ea"/>
              <a:buAutoNum type="circleNumDbPlain"/>
              <a:defRPr sz="2800" b="1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387" y="6558920"/>
            <a:ext cx="12202160" cy="32829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905016" y="6582975"/>
            <a:ext cx="41910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吉林大学计算机学院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教学团队课件</a:t>
            </a:r>
            <a:r>
              <a:rPr lang="en-US" altLang="zh-CN" sz="1200" dirty="0">
                <a:ln w="10160">
                  <a:noFill/>
                  <a:prstDash val="solid"/>
                </a:ln>
                <a:solidFill>
                  <a:schemeClr val="bg1">
                    <a:alpha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jelly version 1.4.5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123950" y="933898"/>
            <a:ext cx="10610427" cy="171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s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65270"/>
            <a:ext cx="571500" cy="106997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82259" y="295216"/>
            <a:ext cx="10515600" cy="669121"/>
          </a:xfrm>
        </p:spPr>
        <p:txBody>
          <a:bodyPr/>
          <a:lstStyle>
            <a:lvl1pPr>
              <a:defRPr lang="zh-CN" altLang="en-US" sz="3200" b="1" kern="1200" dirty="0" smtClean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3469005" y="1322050"/>
            <a:ext cx="8045974" cy="579755"/>
          </a:xfrm>
          <a:prstGeom prst="parallelogram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99379" y="1321244"/>
            <a:ext cx="2604881" cy="579755"/>
          </a:xfrm>
          <a:prstGeom prst="parallelogram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108710" y="1397212"/>
            <a:ext cx="2385753" cy="527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983934" y="1401224"/>
            <a:ext cx="6788727" cy="527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添加文本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hyperlink" Target="mailto:walter_chen.bj@outlook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walter_chen.bj@outlook.com" TargetMode="External"/><Relationship Id="rId3" Type="http://schemas.openxmlformats.org/officeDocument/2006/relationships/tags" Target="../tags/tag30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PA_直接连接符 17"/>
          <p:cNvCxnSpPr/>
          <p:nvPr>
            <p:custDataLst>
              <p:tags r:id="rId1"/>
            </p:custDataLst>
          </p:nvPr>
        </p:nvCxnSpPr>
        <p:spPr>
          <a:xfrm>
            <a:off x="2855530" y="5109177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/>
          <p:nvPr>
            <p:custDataLst>
              <p:tags r:id="rId2"/>
            </p:custDataLst>
          </p:nvPr>
        </p:nvCxnSpPr>
        <p:spPr>
          <a:xfrm>
            <a:off x="2856164" y="1978909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3"/>
            </p:custDataLst>
          </p:nvPr>
        </p:nvCxnSpPr>
        <p:spPr>
          <a:xfrm>
            <a:off x="2855528" y="4122092"/>
            <a:ext cx="6480048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淘宝网chenying0907出品 22"/>
          <p:cNvSpPr txBox="1"/>
          <p:nvPr>
            <p:custDataLst>
              <p:tags r:id="rId4"/>
            </p:custDataLst>
          </p:nvPr>
        </p:nvSpPr>
        <p:spPr>
          <a:xfrm>
            <a:off x="2855528" y="4377055"/>
            <a:ext cx="64800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答辩人：陈驰水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-55220331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PA_淘宝网chenying0907出品 23"/>
          <p:cNvSpPr txBox="1"/>
          <p:nvPr>
            <p:custDataLst>
              <p:tags r:id="rId5"/>
            </p:custDataLst>
          </p:nvPr>
        </p:nvSpPr>
        <p:spPr>
          <a:xfrm>
            <a:off x="7774674" y="5734662"/>
            <a:ext cx="45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walter_chen.bj@outlook.com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18810690950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walter_chencs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PA_淘宝网chenying0907出品 21"/>
          <p:cNvSpPr txBox="1"/>
          <p:nvPr>
            <p:custDataLst>
              <p:tags r:id="rId6"/>
            </p:custDataLst>
          </p:nvPr>
        </p:nvSpPr>
        <p:spPr>
          <a:xfrm>
            <a:off x="2298908" y="2480945"/>
            <a:ext cx="7594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企业实训</a:t>
            </a:r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9A60-C673-D578-442E-150E4278C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8718802B-83CB-D6D0-868C-40FB918566B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9B79D34-CF75-2FDB-B460-E2A897D80710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22DA58-C6F6-18ED-D360-BAF48825AE29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5FF96AF7-32DF-306A-CD84-9E367D4444A4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可视化页面（时间趋势）介绍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DCAC2F-8D18-5596-FF26-934FC48879C3}"/>
              </a:ext>
            </a:extLst>
          </p:cNvPr>
          <p:cNvSpPr txBox="1"/>
          <p:nvPr/>
        </p:nvSpPr>
        <p:spPr>
          <a:xfrm>
            <a:off x="766161" y="2978341"/>
            <a:ext cx="2865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折线图、柱状图、瀑布图、散点图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展示长春气温的长期变化趋势，通过时间轴直观体现气温随月份或年份的整体波动情况。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639EA-C9A2-6ED5-3E6A-3C58DC7E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3" y="1389994"/>
            <a:ext cx="6338422" cy="2264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C91100-4173-861B-CEE1-4E10E26F3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953" y="3686075"/>
            <a:ext cx="6376466" cy="2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54577-1A03-F904-9885-30D86D98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EE40745D-6559-800E-8B4A-2F35B6097964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C95BE0A-68FE-7DAE-56CF-3AF75F6C24CF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37104F-FEC7-61C2-9B9D-1645AFCC8201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A4B9AE5F-E3A4-5290-15D7-480BB75BE0C5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可视化页面（时间趋势）介绍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756E0B-3398-44C4-5AE1-B1393D7619B8}"/>
              </a:ext>
            </a:extLst>
          </p:cNvPr>
          <p:cNvSpPr txBox="1"/>
          <p:nvPr/>
        </p:nvSpPr>
        <p:spPr>
          <a:xfrm>
            <a:off x="766161" y="2978341"/>
            <a:ext cx="2865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折线图、柱状图、瀑布图、散点图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展示长春气温的长期变化趋势，通过时间轴直观体现气温随月份或年份的整体波动情况。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82FFC0-28C7-C3B8-05BD-5A28A0BA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78" y="1277816"/>
            <a:ext cx="6797040" cy="2528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53D2A8-9224-9A40-113B-7DA357774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578" y="3837188"/>
            <a:ext cx="6797040" cy="24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7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A020-A3FD-56E9-18E9-D6D252D4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E510F2E2-DEE4-76A9-F693-A63FDD2F6564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815F84E-0B16-13D3-4C6E-7ACCECD7779D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C27D1B-864A-B455-1D5C-F28CA181883A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077AAB9E-0428-FB6E-600D-E4F8245A3994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可视化页面（时间趋势）介绍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2E3A39-B004-3E81-F07F-854007572E04}"/>
              </a:ext>
            </a:extLst>
          </p:cNvPr>
          <p:cNvSpPr txBox="1"/>
          <p:nvPr/>
        </p:nvSpPr>
        <p:spPr>
          <a:xfrm>
            <a:off x="766161" y="2978341"/>
            <a:ext cx="2865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折线图、柱状图、瀑布图、散点图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展示长春气温的长期变化趋势，通过时间轴直观体现气温随月份或年份的整体波动情况。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7DB32B-9CA3-9993-AB7E-BA3E8BB0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0" y="2335487"/>
            <a:ext cx="7890780" cy="31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2DE8-53C6-C74F-A4A5-1AD4F9C5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E6C09C82-01F8-8BA8-199B-A4F2C7CADD3E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DEFDA9D-6A52-F1C5-9BED-01EC789CE8EF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FF756F-743D-A327-CD97-AA1E199E3FBB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5AE9A381-B65D-1997-38A0-4CA8C51137EB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可视化页面（地图）介绍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DCEDF1-B271-BC91-FFAB-DA57944DB163}"/>
              </a:ext>
            </a:extLst>
          </p:cNvPr>
          <p:cNvSpPr txBox="1"/>
          <p:nvPr/>
        </p:nvSpPr>
        <p:spPr>
          <a:xfrm>
            <a:off x="776321" y="2232045"/>
            <a:ext cx="2865120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全球地图、中国地图、</a:t>
            </a:r>
            <a:r>
              <a:rPr lang="en-US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展示不同地区气温数据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年份选择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并动态更新结果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温度梯度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直观反映温度分布，标注点提供具体信息，并支持选择温度范围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B9EFA-B853-E9D7-9E16-0431764D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2088354"/>
            <a:ext cx="7528560" cy="34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6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BA974-60CB-26FE-6026-4D36D247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6A330A90-5F4E-8746-E1E9-55A183C3ABDE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09D5579-01FB-7A80-6CCC-876222BAE08D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0896F5-5528-FDC7-500B-91F67BBFC508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317C78E2-5048-4E18-78D1-99EA49DC4A96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可视化页面（地图）介绍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8516C9-E92F-7512-F4F5-C44407DF9AAD}"/>
              </a:ext>
            </a:extLst>
          </p:cNvPr>
          <p:cNvSpPr txBox="1"/>
          <p:nvPr/>
        </p:nvSpPr>
        <p:spPr>
          <a:xfrm>
            <a:off x="695041" y="2201665"/>
            <a:ext cx="2865120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全球地图、中国地图、</a:t>
            </a:r>
            <a:r>
              <a:rPr lang="en-US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展示不同地区气温数据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年份选择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并动态更新结果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温度梯度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直观反映温度分布，标注点提供具体信息，并支持选择温度范围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6053F-9ECB-C796-D734-6BE2BF4E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818" y="2107283"/>
            <a:ext cx="7528560" cy="35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2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1A38-3F8C-670A-5484-FD60C306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4BEBCD65-C1C9-082D-4DAF-BBB84B60F9E4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78B6CF4-8321-8F98-BFB8-2A4D9EF1AC23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D8E11A-99D1-2294-4F36-4603DB24DC21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9F3D7674-9BC4-F88A-2148-E991D53B4CB7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可视化页面（地图）介绍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C1322C-53E4-6D65-5806-68352EA1EFB7}"/>
              </a:ext>
            </a:extLst>
          </p:cNvPr>
          <p:cNvSpPr txBox="1"/>
          <p:nvPr/>
        </p:nvSpPr>
        <p:spPr>
          <a:xfrm>
            <a:off x="695041" y="2201665"/>
            <a:ext cx="2865120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全球地图、中国地图、</a:t>
            </a:r>
            <a:r>
              <a:rPr lang="en-US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展示不同地区气温数据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年份选择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并动态更新结果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温度梯度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直观反映温度分布，标注点提供具体信息，并支持选择温度范围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064C0C-E2A6-F453-DEA8-C01E3F17F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38" y="2113907"/>
            <a:ext cx="7691120" cy="36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697A-0008-B1BD-951B-E0CAA37A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FEB9B5C5-748D-315B-FFA8-3A828FB625C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0931238-47F5-29CA-CA1B-6CCF0E88A7B9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66DDE0-E6C1-20D0-D2F3-9C3A420BEE10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74F3E515-C866-54B8-DF5D-656788C46D89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可视化页面（纬度趋势）介绍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EC35D2-EF82-2D9B-5A58-BBA077DC3B1F}"/>
              </a:ext>
            </a:extLst>
          </p:cNvPr>
          <p:cNvSpPr txBox="1"/>
          <p:nvPr/>
        </p:nvSpPr>
        <p:spPr>
          <a:xfrm>
            <a:off x="695041" y="2201665"/>
            <a:ext cx="2865120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纬度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月份温度分布的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热力图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，横轴为月份，纵轴为纬度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颜色梯度直观显示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温度变化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支持鼠标悬停查看具体温度值，右侧色标清晰指示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温度范围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74993-A9A4-8C2C-C57B-88A80480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58" y="1981990"/>
            <a:ext cx="7447280" cy="36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5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4414-1456-B164-DAEB-0BEA580D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8DD47D13-DB78-075F-549D-FBEB578B0F91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659ED7A-1216-AEDF-4956-8B49B44D588E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90E64C-7108-9879-2A1F-B032A0C5AFDD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86054926-9B14-375C-07A9-EF83D3F74FE0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可视化页面（纬度趋势）介绍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6B200E-5C51-FD7F-9B9B-8FFCDC7FFE94}"/>
              </a:ext>
            </a:extLst>
          </p:cNvPr>
          <p:cNvSpPr txBox="1"/>
          <p:nvPr/>
        </p:nvSpPr>
        <p:spPr>
          <a:xfrm>
            <a:off x="695041" y="2201665"/>
            <a:ext cx="2865120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纬度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月份温度分布的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气泡图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，横轴为月份，纵轴为纬度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气泡大小和颜色梯度直观显示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温度变化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支持鼠标悬停查看具体温度值，右侧色标清晰指示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温度范围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E78443-9B26-958B-57B1-C80A61FB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37" y="1895541"/>
            <a:ext cx="8040721" cy="38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5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D4F8-7F43-0F03-3FA6-2C960B53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7D998B71-1D4E-28AC-E041-0E14A3FCD381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CDAAC87-C1E1-610F-8FB2-5D5CEE981935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C69CD5-F0A7-129C-CEC9-EF33F0191BAA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993CC7A1-4B2C-D591-AD42-17D0F8BE5C20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可视化页面（纬度趋势）介绍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066742-30A7-0BA0-FED1-62E92E514B94}"/>
              </a:ext>
            </a:extLst>
          </p:cNvPr>
          <p:cNvSpPr txBox="1"/>
          <p:nvPr/>
        </p:nvSpPr>
        <p:spPr>
          <a:xfrm>
            <a:off x="695041" y="2201665"/>
            <a:ext cx="2865120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纬度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月份温度分布的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气泡图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，横轴为月份，纵轴为纬度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气泡大小和颜色梯度直观显示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温度变化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支持鼠标悬停查看具体温度值，右侧色标清晰指示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温度范围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1828-45C2-F779-B0BF-8936F6CB8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46" y="2037833"/>
            <a:ext cx="7966104" cy="35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4170F-27B3-8C83-D0F4-70A1A63B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F377D5EE-28F9-7750-45DA-83E940A21C47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04668DD-C9B7-975F-B984-9E9674F1FBF1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7170FD-9B76-F530-CA4F-EB31074C03FD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4A97E15F-1126-5BC4-9E76-BD5C9EA77C53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可视化页面（饼图）介绍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F2079-BB05-172F-BE64-427E98F85C12}"/>
              </a:ext>
            </a:extLst>
          </p:cNvPr>
          <p:cNvSpPr txBox="1"/>
          <p:nvPr/>
        </p:nvSpPr>
        <p:spPr>
          <a:xfrm>
            <a:off x="457613" y="2465329"/>
            <a:ext cx="2865120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通过环形图展示不同年份各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温度区间的城市数量占比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，直观反映温度分布特征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年份选择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动态更新数据，便于观察温度变化趋势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下方表格详细列出分类数据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9357F-A7AA-E570-83D2-28A17D04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58" y="1253734"/>
            <a:ext cx="7853680" cy="3549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C66A71-1D9A-4F23-6103-A0228BA58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369" y="4834675"/>
            <a:ext cx="5147458" cy="15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5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35D0B-1558-5BAF-72FF-3E08228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4B6BA1F4-3A50-C537-3872-6E9C765EE1D5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21A43D8-0C8E-4EAB-7DFA-302F7154386A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2C0B44-E3F6-DDC5-A95E-A5B37A68E226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1754B145-730A-407C-6C24-978158B6815B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1FF3CA-E5F5-053D-A054-41C0FB8935EA}"/>
              </a:ext>
            </a:extLst>
          </p:cNvPr>
          <p:cNvSpPr txBox="1"/>
          <p:nvPr/>
        </p:nvSpPr>
        <p:spPr>
          <a:xfrm>
            <a:off x="1473335" y="1688562"/>
            <a:ext cx="6099543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defTabSz="9144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项目需求 </a:t>
            </a:r>
          </a:p>
          <a:p>
            <a:pPr marR="0" lvl="0" defTabSz="9144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技术栈说明 </a:t>
            </a:r>
          </a:p>
          <a:p>
            <a:pPr marR="0" lvl="0" defTabSz="9144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主页介绍 </a:t>
            </a:r>
          </a:p>
          <a:p>
            <a:pPr marR="0" lvl="0" defTabSz="9144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可视化页面介绍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defTabSz="91440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时间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趋势  </a:t>
            </a:r>
          </a:p>
          <a:p>
            <a:pPr lvl="1" defTabSz="91440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4.2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地图 </a:t>
            </a:r>
          </a:p>
          <a:p>
            <a:pPr lvl="1" defTabSz="91440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维度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趋势 </a:t>
            </a:r>
          </a:p>
          <a:p>
            <a:pPr lvl="1" defTabSz="91440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4.4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其他图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59DB92-07CF-CF75-356D-ECA16F2CADAE}"/>
              </a:ext>
            </a:extLst>
          </p:cNvPr>
          <p:cNvSpPr txBox="1"/>
          <p:nvPr/>
        </p:nvSpPr>
        <p:spPr>
          <a:xfrm>
            <a:off x="7413834" y="5466151"/>
            <a:ext cx="3951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zh-CN" altLang="en-US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项目首页示例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23ABBF-6B36-A4B3-081E-6E1A27DB8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49" y="2266343"/>
            <a:ext cx="6438967" cy="29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EE4C5-31C0-7667-1C29-7232E45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6796273A-0822-6D79-A23D-B5DE80287E6C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127714F-8CE2-1EB0-DA61-2AC2432B8F4F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643957-0367-A4ED-8BD7-31F62BA6FD7F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84F38023-1C64-304D-AE5D-33A186CC2CEE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可视化页面（雷达图）介绍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8FBA6-C014-F811-AE32-08500BB01F69}"/>
              </a:ext>
            </a:extLst>
          </p:cNvPr>
          <p:cNvSpPr txBox="1"/>
          <p:nvPr/>
        </p:nvSpPr>
        <p:spPr>
          <a:xfrm>
            <a:off x="457613" y="2193687"/>
            <a:ext cx="2865120" cy="373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雷达图的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圆形轴表示月份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，径向轴表示温度，数值越大距离中心越远。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每条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折线代表一个城市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，连接各月份温度数据。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直观呈现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各城市全年温度变化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趋势，便于对比不同城市的气候特征</a:t>
            </a:r>
            <a:r>
              <a:rPr lang="zh-CN" altLang="en-US" sz="2000" dirty="0"/>
              <a:t>。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DDE2BD-D02A-A5D2-CB60-65556D04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58" y="2193687"/>
            <a:ext cx="8224729" cy="33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淘宝网chenying0907出品 21"/>
          <p:cNvSpPr txBox="1"/>
          <p:nvPr>
            <p:custDataLst>
              <p:tags r:id="rId1"/>
            </p:custDataLst>
          </p:nvPr>
        </p:nvSpPr>
        <p:spPr>
          <a:xfrm>
            <a:off x="1532188" y="2911273"/>
            <a:ext cx="9595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D74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恳请老师和同学们批评指证</a:t>
            </a:r>
            <a:endParaRPr lang="en-US" altLang="zh-CN" sz="6000" b="1" dirty="0">
              <a:solidFill>
                <a:srgbClr val="3D74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PA_直接连接符 19"/>
          <p:cNvCxnSpPr/>
          <p:nvPr>
            <p:custDataLst>
              <p:tags r:id="rId2"/>
            </p:custDataLst>
          </p:nvPr>
        </p:nvCxnSpPr>
        <p:spPr>
          <a:xfrm>
            <a:off x="2587698" y="2322612"/>
            <a:ext cx="718594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3"/>
            </p:custDataLst>
          </p:nvPr>
        </p:nvCxnSpPr>
        <p:spPr>
          <a:xfrm>
            <a:off x="2587062" y="4465795"/>
            <a:ext cx="718594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淘宝网chenying0907出品 22">
            <a:extLst>
              <a:ext uri="{FF2B5EF4-FFF2-40B4-BE49-F238E27FC236}">
                <a16:creationId xmlns:a16="http://schemas.microsoft.com/office/drawing/2014/main" id="{004331D7-A010-4F20-22BD-6F40065356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29779" y="5107482"/>
            <a:ext cx="64800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答辩人：陈驰水</a:t>
            </a:r>
          </a:p>
        </p:txBody>
      </p:sp>
      <p:sp>
        <p:nvSpPr>
          <p:cNvPr id="4" name="PA_淘宝网chenying0907出品 23">
            <a:extLst>
              <a:ext uri="{FF2B5EF4-FFF2-40B4-BE49-F238E27FC236}">
                <a16:creationId xmlns:a16="http://schemas.microsoft.com/office/drawing/2014/main" id="{336A502E-6E76-2B68-2EAA-7C134E70259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42012" y="5644033"/>
            <a:ext cx="45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walter_chen.bj@outlook.com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18810690950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walter_chencs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E0E10828-414C-47AD-86F4-1D24479AA072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20FB5C1-C22A-3D1A-D0C1-69AA663EDAC5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B886A5-FE0D-8B2B-DBFC-7BB8DF18B4E6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D7CE5928-F66D-5031-EF2B-36AF5035A679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7908FF-B61B-8F81-DF40-9E183F997653}"/>
              </a:ext>
            </a:extLst>
          </p:cNvPr>
          <p:cNvSpPr txBox="1"/>
          <p:nvPr/>
        </p:nvSpPr>
        <p:spPr>
          <a:xfrm>
            <a:off x="795189" y="2145094"/>
            <a:ext cx="4894276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全栈开发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技术，包括后端 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开发、前端页面设计和数据可视化展示。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en-US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通过真实数据分析与展示，提升气候变化数据的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直观性和可读性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en-US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提供一个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美观、动态、交互友好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的数据展示平台，便于用户理解气候变化问题。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en-US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452F669-85BC-E7DD-3EAE-6AF70F1E4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77" t="14282" r="11612" b="6480"/>
          <a:stretch/>
        </p:blipFill>
        <p:spPr>
          <a:xfrm>
            <a:off x="6761419" y="3606221"/>
            <a:ext cx="4102216" cy="223986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5321FFB-A041-0362-0F3B-25AA05149C58}"/>
              </a:ext>
            </a:extLst>
          </p:cNvPr>
          <p:cNvSpPr txBox="1"/>
          <p:nvPr/>
        </p:nvSpPr>
        <p:spPr>
          <a:xfrm>
            <a:off x="7895878" y="5841762"/>
            <a:ext cx="3951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zh-CN" altLang="en-US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首页与可视化示例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60B5BFB-2133-0CD8-06FA-385F2BCA3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426" y="1333654"/>
            <a:ext cx="4960201" cy="23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2A0D4-8BC0-FD9A-F755-605C8C4E1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DD6500EC-68D8-4128-5D86-FC15BC490D68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C38AB1D-BEA1-35C6-7CBE-857BF466FDC1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F986C-5FEB-F7D1-200E-DBBD994D7882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EFE5D959-CCED-13AA-EB03-B285E688AEE8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技术栈说明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46E436-B0CD-EB24-375E-279DFB212194}"/>
              </a:ext>
            </a:extLst>
          </p:cNvPr>
          <p:cNvSpPr txBox="1"/>
          <p:nvPr/>
        </p:nvSpPr>
        <p:spPr>
          <a:xfrm>
            <a:off x="500549" y="1915352"/>
            <a:ext cx="5758012" cy="411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后端 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 Node.js</a:t>
            </a: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Express.js</a:t>
            </a: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处理业务逻辑、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 </a:t>
            </a:r>
            <a:r>
              <a:rPr lang="en-US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 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请求与响应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，为前端提供可靠的数据支持。提供轻量级 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框架。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en-US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前端 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 HTML</a:t>
            </a: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 (</a:t>
            </a:r>
            <a:r>
              <a:rPr lang="en-US" altLang="zh-CN" sz="2000" b="1" kern="100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ECharts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提供动态交互逻辑，与后端 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对接，加载气候数据。通过 </a:t>
            </a:r>
            <a:r>
              <a:rPr lang="en-US" altLang="zh-CN" sz="2000" b="1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ECharts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可视化库，生成交互式的十二张可视化图，并实现主页面等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交互逻辑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。展示气候变化趋势及影响。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en-US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13B0DA-14C0-3745-40AB-E1A44A962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1995336"/>
            <a:ext cx="5300811" cy="36894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E34785-A820-3E7B-4A49-F751894CB81F}"/>
              </a:ext>
            </a:extLst>
          </p:cNvPr>
          <p:cNvSpPr txBox="1"/>
          <p:nvPr/>
        </p:nvSpPr>
        <p:spPr>
          <a:xfrm>
            <a:off x="8352178" y="5824867"/>
            <a:ext cx="215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zh-CN" altLang="en-US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技术栈示例图</a:t>
            </a:r>
          </a:p>
        </p:txBody>
      </p:sp>
    </p:spTree>
    <p:extLst>
      <p:ext uri="{BB962C8B-B14F-4D97-AF65-F5344CB8AC3E}">
        <p14:creationId xmlns:p14="http://schemas.microsoft.com/office/powerpoint/2010/main" val="87127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7DE86-A72D-C794-73ED-B3DB31B1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A753C8E1-F683-15D6-8945-55868D57E6CA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91B88F0-4913-7B3C-5329-6C29A3ECB809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2FEEC3-E7E2-E861-DC31-DF18E795371B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CCA67B7B-8386-9838-AF57-1669C78DACA3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技术栈说明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D96558-CDD6-59C5-5394-D136B661D40A}"/>
              </a:ext>
            </a:extLst>
          </p:cNvPr>
          <p:cNvSpPr txBox="1"/>
          <p:nvPr/>
        </p:nvSpPr>
        <p:spPr>
          <a:xfrm>
            <a:off x="531028" y="2094299"/>
            <a:ext cx="585961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 </a:t>
            </a: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 MySQL</a:t>
            </a:r>
            <a:r>
              <a:rPr lang="zh-CN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使用了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复杂的数据查询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功能，包括分组和聚合函数等操作，有效支持了后端的数据分析需求。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endParaRPr lang="zh-CN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en-US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Kaggle </a:t>
            </a:r>
            <a:r>
              <a:rPr lang="zh-CN" altLang="zh-CN" sz="2000" b="1" kern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数据集：</a:t>
            </a:r>
          </a:p>
          <a:p>
            <a:pPr marL="342900" indent="-342900" defTabSz="914400">
              <a:spcBef>
                <a:spcPts val="1000"/>
              </a:spcBef>
              <a:buFontTx/>
              <a:buChar char="-"/>
            </a:pP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数据集名称为 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Climate Change: Earth Surface Temperature Data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，包含</a:t>
            </a:r>
            <a:r>
              <a:rPr lang="zh-CN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全球地表温度的变化趋势及区域细化数据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。数据经过清洗与处理后导入 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MySQL 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91E6DA-9316-E5DA-5C4E-E0E37C923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1995336"/>
            <a:ext cx="5300811" cy="3689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A07A3-BF5F-5934-E575-9190F6C92948}"/>
              </a:ext>
            </a:extLst>
          </p:cNvPr>
          <p:cNvSpPr txBox="1"/>
          <p:nvPr/>
        </p:nvSpPr>
        <p:spPr>
          <a:xfrm>
            <a:off x="8352178" y="5824867"/>
            <a:ext cx="215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zh-CN" altLang="en-US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技术栈示例图</a:t>
            </a:r>
          </a:p>
        </p:txBody>
      </p:sp>
    </p:spTree>
    <p:extLst>
      <p:ext uri="{BB962C8B-B14F-4D97-AF65-F5344CB8AC3E}">
        <p14:creationId xmlns:p14="http://schemas.microsoft.com/office/powerpoint/2010/main" val="166359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5F227-F1FF-6317-51E0-E7C17649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D443D81D-97CC-D351-A1D0-86B82D92CEA5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7543215-5C55-0215-C722-FA1D3C3EED1E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A410F5-5C35-3EDE-25FB-0F6CBE4BEB59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9EC536E8-FB25-F1EE-4E69-BDE4C9EF2A2B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主页介绍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27758C-C320-DDE9-DE70-2FECD6DD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22" y="1955097"/>
            <a:ext cx="8434987" cy="39275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24B9467-921B-2B2E-F3C1-CDC2C76F76B8}"/>
              </a:ext>
            </a:extLst>
          </p:cNvPr>
          <p:cNvSpPr txBox="1"/>
          <p:nvPr/>
        </p:nvSpPr>
        <p:spPr>
          <a:xfrm>
            <a:off x="531028" y="2696162"/>
            <a:ext cx="2842094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页面设计简洁高效，包含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顶部导航栏便捷跳转功能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，支持快速访问不同模块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在主页提供美观的项目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总体说明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endParaRPr lang="zh-CN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0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DCE2C-AC40-8CC9-2D60-550C5ACBA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346384E2-A7AF-3033-71F5-FA5012A28C1A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BA217D3-D7A1-0EB5-AA37-C3706F2546D1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EC4C0-2DF0-437C-D771-D0AB48998A1D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3E5A8E85-5F55-20A6-C947-FE7C6F042562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主页介绍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F089DC-7198-EDEE-A294-D00DFF9EB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64" y="1956910"/>
            <a:ext cx="8281736" cy="38734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AED745-7FC7-79B8-B874-1DEE6A5555B0}"/>
              </a:ext>
            </a:extLst>
          </p:cNvPr>
          <p:cNvSpPr txBox="1"/>
          <p:nvPr/>
        </p:nvSpPr>
        <p:spPr>
          <a:xfrm>
            <a:off x="486344" y="2589108"/>
            <a:ext cx="286512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模块清晰分布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。并用文字说明了可视化内容。使用了动态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生成可视化卡片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“返回主页”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按钮，方便用户随时回到起始页面，强化交互体验和可用性。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3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7529A-8A7C-5C71-30C6-72AE4EBF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8455DEC3-9541-87C3-50CE-DFAA0BB6D9B7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3DA19D8-7E64-3C81-B24A-FD5CF34D569E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0775AC-CBEE-FF1B-C667-EC0F510BB922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FDB746EF-D735-D868-C7D0-D1264DF9409A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主页介绍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3C8E33-E493-2950-BAA4-C9972CD6D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784" y="1967910"/>
            <a:ext cx="8284670" cy="38661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78D4D1-1FB3-AABD-C091-E603CC33136F}"/>
              </a:ext>
            </a:extLst>
          </p:cNvPr>
          <p:cNvSpPr txBox="1"/>
          <p:nvPr/>
        </p:nvSpPr>
        <p:spPr>
          <a:xfrm>
            <a:off x="425384" y="3085151"/>
            <a:ext cx="286512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关于本项目部分设计美观简洁。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914400">
              <a:spcBef>
                <a:spcPts val="1000"/>
              </a:spcBef>
              <a:buClrTx/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说明了使用的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技术栈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以及我的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个人信息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1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8095-B420-38E6-2530-3AD4E5E6E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直接连接符 20">
            <a:extLst>
              <a:ext uri="{FF2B5EF4-FFF2-40B4-BE49-F238E27FC236}">
                <a16:creationId xmlns:a16="http://schemas.microsoft.com/office/drawing/2014/main" id="{335D81AD-93E4-4542-7252-1AF65778FD03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98721" y="1222572"/>
            <a:ext cx="88236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872FB44-42B7-B785-7C96-C2510DA912B0}"/>
              </a:ext>
            </a:extLst>
          </p:cNvPr>
          <p:cNvSpPr/>
          <p:nvPr/>
        </p:nvSpPr>
        <p:spPr>
          <a:xfrm>
            <a:off x="0" y="6457507"/>
            <a:ext cx="12192000" cy="4004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6CC647-3608-2AB9-CD64-5E7C3D0BDBE8}"/>
              </a:ext>
            </a:extLst>
          </p:cNvPr>
          <p:cNvSpPr txBox="1"/>
          <p:nvPr/>
        </p:nvSpPr>
        <p:spPr>
          <a:xfrm>
            <a:off x="7728098" y="6488668"/>
            <a:ext cx="609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：陈驰水</a:t>
            </a:r>
          </a:p>
        </p:txBody>
      </p:sp>
      <p:sp>
        <p:nvSpPr>
          <p:cNvPr id="2" name="标题 6">
            <a:extLst>
              <a:ext uri="{FF2B5EF4-FFF2-40B4-BE49-F238E27FC236}">
                <a16:creationId xmlns:a16="http://schemas.microsoft.com/office/drawing/2014/main" id="{0830AF85-4D3E-B294-12F0-542144A7901D}"/>
              </a:ext>
            </a:extLst>
          </p:cNvPr>
          <p:cNvSpPr txBox="1">
            <a:spLocks/>
          </p:cNvSpPr>
          <p:nvPr/>
        </p:nvSpPr>
        <p:spPr>
          <a:xfrm>
            <a:off x="2109363" y="495353"/>
            <a:ext cx="10515600" cy="669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可视化页面（时间趋势）介绍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80B47-6962-E5ED-78E5-382259213983}"/>
              </a:ext>
            </a:extLst>
          </p:cNvPr>
          <p:cNvSpPr txBox="1"/>
          <p:nvPr/>
        </p:nvSpPr>
        <p:spPr>
          <a:xfrm>
            <a:off x="766161" y="2978341"/>
            <a:ext cx="2865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ts val="1000"/>
              </a:spcBef>
              <a:buSzPts val="2000"/>
              <a:buFontTx/>
              <a:buChar char="-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折线图、柱状图、瀑布图、散点图</a:t>
            </a: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展示长春气温的长期变化趋势，通过时间轴直观体现气温随月份或年份的整体波动情况。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F283E7-190E-EA83-7BB3-C8512E33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20" y="1463433"/>
            <a:ext cx="6075690" cy="22688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CB600A9-9DB0-DCF4-DE00-5BC483649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019" y="3763403"/>
            <a:ext cx="6075689" cy="22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72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afe5e33-253f-4af9-91bd-d7658d00895b}"/>
  <p:tag name="COMMONDATA" val="eyJoZGlkIjoiODU4NzNkMDU5NzRkNWFiOGI1ZjVkMGQ0MmJjYmJmYjEifQ=="/>
  <p:tag name="KSO_WPP_MARK_KEY" val="1258d917-fbd0-46e1-88b5-e57697ebd8f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b="1" dirty="0">
            <a:solidFill>
              <a:srgbClr val="1F4E79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982</TotalTime>
  <Words>1066</Words>
  <Application>Microsoft Office PowerPoint</Application>
  <PresentationFormat>宽屏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wa1ter chen</cp:lastModifiedBy>
  <cp:revision>637</cp:revision>
  <cp:lastPrinted>2020-08-24T13:52:00Z</cp:lastPrinted>
  <dcterms:created xsi:type="dcterms:W3CDTF">2016-04-09T13:02:00Z</dcterms:created>
  <dcterms:modified xsi:type="dcterms:W3CDTF">2025-01-07T05:21:21Z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B6CD33F460034F1B9307A90B861FE6E6</vt:lpwstr>
  </property>
</Properties>
</file>